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9" r:id="rId2"/>
    <p:sldId id="318" r:id="rId3"/>
    <p:sldId id="319" r:id="rId4"/>
    <p:sldId id="324" r:id="rId5"/>
    <p:sldId id="320" r:id="rId6"/>
    <p:sldId id="322" r:id="rId7"/>
    <p:sldId id="323" r:id="rId8"/>
    <p:sldId id="330" r:id="rId9"/>
    <p:sldId id="325" r:id="rId10"/>
    <p:sldId id="329" r:id="rId11"/>
    <p:sldId id="327" r:id="rId12"/>
    <p:sldId id="32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e, Kemba (CDC/CGH/DGHT) (CTR)" initials="LK((" lastIdx="5" clrIdx="0">
    <p:extLst>
      <p:ext uri="{19B8F6BF-5375-455C-9EA6-DF929625EA0E}">
        <p15:presenceInfo xmlns:p15="http://schemas.microsoft.com/office/powerpoint/2012/main" userId="S-1-5-21-1207783550-2075000910-922709458-1915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78133" autoAdjust="0"/>
  </p:normalViewPr>
  <p:slideViewPr>
    <p:cSldViewPr snapToGrid="0">
      <p:cViewPr varScale="1">
        <p:scale>
          <a:sx n="68" d="100"/>
          <a:sy n="68" d="100"/>
        </p:scale>
        <p:origin x="48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1-02T15:13:40.689" idx="2">
    <p:pos x="4101" y="2747"/>
    <p:text>How many and which sites, which facilitators will accompany which Master Trainer, etc.</p:text>
    <p:extLst>
      <p:ext uri="{C676402C-5697-4E1C-873F-D02D1690AC5C}">
        <p15:threadingInfo xmlns:p15="http://schemas.microsoft.com/office/powerpoint/2012/main" timeZoneBias="300"/>
      </p:ext>
    </p:extLst>
  </p:cm>
  <p:cm authorId="1" dt="2019-01-19T06:34:49.781" idx="4">
    <p:pos x="5933" y="1531"/>
    <p:text>Report Backs - challenges, lessons learned, likes, dislikes, tester assay performance, observations of tester</p:text>
    <p:extLst>
      <p:ext uri="{C676402C-5697-4E1C-873F-D02D1690AC5C}">
        <p15:threadingInfo xmlns:p15="http://schemas.microsoft.com/office/powerpoint/2012/main" timeZoneBias="300"/>
      </p:ext>
    </p:extLst>
  </p:cm>
  <p:cm authorId="1" dt="2019-01-19T06:43:01.737" idx="5">
    <p:pos x="2534" y="1802"/>
    <p:text>Facilitator for the particular group  gives any general feedback, address any group concerns presented during group report presentations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C8F31-0026-4BD0-8365-50259BA34D0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7629-ADA6-4194-8528-F6FE339847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MOH has</a:t>
            </a:r>
            <a:r>
              <a:rPr lang="en-US" baseline="0" dirty="0" smtClean="0"/>
              <a:t> an initiative to roll-out tester personnel certification to ensure qualified, competent testers who perform HIV-RT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This TOT (training of trainers) has been developed to support that initiative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The main purpose is to train a pool of competent evaluators who will serve as trainers, in a cascade event (next week), to train more evaluators of HIV-RT tester personnel competency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an</a:t>
            </a:r>
            <a:r>
              <a:rPr lang="en-US" baseline="0" dirty="0" smtClean="0"/>
              <a:t> intense training planned for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take a look at the training agenda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276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Write their individual expectations on a flip chart and go over the flip chart on the 3</a:t>
            </a:r>
            <a:r>
              <a:rPr lang="en-US" altLang="en-US" baseline="30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rd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and 4</a:t>
            </a:r>
            <a:r>
              <a:rPr lang="en-US" altLang="en-US" baseline="300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th</a:t>
            </a:r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day to show how expectations are being met (or not)- this helps to keep facilitators on track and participants motivated and interactive!</a:t>
            </a:r>
          </a:p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Use flip chart to write the groups</a:t>
            </a:r>
            <a:r>
              <a:rPr lang="ja-JP" altLang="en-US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’</a:t>
            </a:r>
            <a:r>
              <a:rPr lang="en-US" altLang="ja-JP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 Ground Rules – this reminds everyone of their responsibilities for the week</a:t>
            </a:r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107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9903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44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Score minimums for each criteria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79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Competency Assessment Feedback Performance  - Evaluator of Personnel Competency (Facilitator) form:</a:t>
            </a:r>
            <a:r>
              <a:rPr lang="en-US" baseline="0" dirty="0" smtClean="0"/>
              <a:t> </a:t>
            </a:r>
            <a:r>
              <a:rPr lang="en-US" dirty="0" smtClean="0"/>
              <a:t>Rename</a:t>
            </a:r>
            <a:r>
              <a:rPr lang="en-US" baseline="0" dirty="0" smtClean="0"/>
              <a:t>  to </a:t>
            </a:r>
            <a:r>
              <a:rPr lang="en-US" dirty="0" smtClean="0"/>
              <a:t>Competency Assessment (or </a:t>
            </a:r>
            <a:r>
              <a:rPr lang="en-US" b="1" dirty="0" smtClean="0"/>
              <a:t>Direct</a:t>
            </a:r>
            <a:r>
              <a:rPr lang="en-US" b="1" baseline="0" dirty="0" smtClean="0"/>
              <a:t> Observation</a:t>
            </a:r>
            <a:r>
              <a:rPr lang="en-US" baseline="0" dirty="0" smtClean="0"/>
              <a:t>) </a:t>
            </a:r>
            <a:r>
              <a:rPr lang="en-US" dirty="0" smtClean="0"/>
              <a:t>of Evaluator Performance – Facilitator Feedback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is the Feedback form that the facilitator fills out about the Evaluator performance during direct observation, the practical exam component of the Evaluator competency assessment.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It can</a:t>
            </a:r>
            <a:r>
              <a:rPr lang="en-US" baseline="0" dirty="0" smtClean="0"/>
              <a:t> be used as a checklist of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hat specific knowledge and competencies Evaluators need to master.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attribute.</a:t>
            </a:r>
            <a:endParaRPr lang="en-US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7629-ADA6-4194-8528-F6FE3398479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9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121920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25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166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5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8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8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0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80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8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2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1/19/2019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5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62200"/>
            <a:ext cx="12192000" cy="1661160"/>
          </a:xfrm>
        </p:spPr>
        <p:txBody>
          <a:bodyPr>
            <a:normAutofit/>
          </a:bodyPr>
          <a:lstStyle/>
          <a:p>
            <a:r>
              <a:rPr lang="en-US" dirty="0" smtClean="0"/>
              <a:t>Evaluator of HIV-RT Personnel Competency TOT:</a:t>
            </a:r>
            <a:br>
              <a:rPr lang="en-US" dirty="0" smtClean="0"/>
            </a:br>
            <a:r>
              <a:rPr lang="en-US" dirty="0" smtClean="0"/>
              <a:t>Training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4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652675"/>
              </p:ext>
            </p:extLst>
          </p:nvPr>
        </p:nvGraphicFramePr>
        <p:xfrm>
          <a:off x="1810736" y="2057400"/>
          <a:ext cx="8512846" cy="4252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03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63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5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71555">
                <a:tc rowSpan="3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</a:rPr>
                        <a:t>CRITERIA</a:t>
                      </a:r>
                      <a:endParaRPr lang="en-US" b="1" dirty="0">
                        <a:latin typeface="+mn-lt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+mn-lt"/>
                        </a:rPr>
                        <a:t>SCORING</a:t>
                      </a:r>
                      <a:endParaRPr lang="en-US" b="1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77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 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85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 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 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LEVEL</a:t>
                      </a:r>
                      <a:r>
                        <a:rPr lang="en-US" sz="20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 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3CB6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2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&lt;70%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85A5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70-79%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FFCF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80-89%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</a:rPr>
                        <a:t>≥90%</a:t>
                      </a: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3CB6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Training</a:t>
                      </a:r>
                      <a:r>
                        <a:rPr lang="en-US" baseline="0" dirty="0" smtClean="0">
                          <a:latin typeface="+mn-lt"/>
                        </a:rPr>
                        <a:t> A</a:t>
                      </a:r>
                      <a:r>
                        <a:rPr lang="en-US" dirty="0" smtClean="0">
                          <a:latin typeface="+mn-lt"/>
                        </a:rPr>
                        <a:t>ttendance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Pre-Training Written</a:t>
                      </a:r>
                      <a:r>
                        <a:rPr lang="en-US" baseline="0" dirty="0" smtClean="0">
                          <a:latin typeface="+mn-lt"/>
                        </a:rPr>
                        <a:t> </a:t>
                      </a:r>
                      <a:r>
                        <a:rPr lang="en-US" dirty="0" smtClean="0">
                          <a:latin typeface="+mn-lt"/>
                        </a:rPr>
                        <a:t>Examination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Training</a:t>
                      </a:r>
                      <a:r>
                        <a:rPr lang="en-US" baseline="0" dirty="0" smtClean="0">
                          <a:latin typeface="+mn-lt"/>
                        </a:rPr>
                        <a:t> Content Comprehension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+mn-lt"/>
                        </a:rPr>
                        <a:t>Competency Assessment Skills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391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Computer</a:t>
                      </a:r>
                      <a:r>
                        <a:rPr lang="en-US" baseline="0" dirty="0" smtClean="0">
                          <a:latin typeface="+mn-lt"/>
                        </a:rPr>
                        <a:t> Skills / Data Management Comprehension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+mn-lt"/>
                        </a:rPr>
                        <a:t>Post-Training Written Examination</a:t>
                      </a:r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10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Criteria for 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27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11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 Levels for Participants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752600" y="1611920"/>
          <a:ext cx="8589046" cy="5007612"/>
        </p:xfrm>
        <a:graphic>
          <a:graphicData uri="http://schemas.openxmlformats.org/drawingml/2006/table">
            <a:tbl>
              <a:tblPr firstRow="1" firstCol="1" bandRow="1"/>
              <a:tblGrid>
                <a:gridCol w="2408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0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9037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+mn-lt"/>
                          <a:ea typeface="Calibri"/>
                        </a:rPr>
                        <a:t>OVERALL COMPETENCY LEVELS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+mn-lt"/>
                        <a:ea typeface="Calibri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Levels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</a:rPr>
                        <a:t> 1 – 4 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69863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Level</a:t>
                      </a:r>
                      <a:r>
                        <a:rPr lang="en-US" sz="1600" b="1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4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Potential trainer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of personnel competency.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Ready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 facilitate and conduct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competency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assessment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using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both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direct observation checklist and peer-to-peer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observation form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89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 3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Needs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more development as a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facilitator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and/or an evaluator.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Should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work under the guidance of more experienced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evaluators.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04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 2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Does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not have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acceptable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facilitation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and/or evaluation skills,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but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understands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training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package well and has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inter-personnel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skills. 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 be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able to use the checklist to identify deficiencies in personnel competency. 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26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98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Level 1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Cannot facilitate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 conduct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competency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assessment.  </a:t>
                      </a:r>
                      <a:endParaRPr lang="en-US" sz="16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 able to assist with logistic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support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or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data management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for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QAC. </a:t>
                      </a:r>
                    </a:p>
                    <a:p>
                      <a:pPr marL="455613" indent="-285750">
                        <a:buFont typeface="Wingdings" panose="05000000000000000000" pitchFamily="2" charset="2"/>
                        <a:buChar char="§"/>
                        <a:tabLst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 be able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serve as proctor for written examination.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88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94053-623F-4B1D-A87E-F74B125D2F11}" type="slidenum">
              <a:rPr lang="en-US" smtClean="0">
                <a:solidFill>
                  <a:srgbClr val="1F497D"/>
                </a:solidFill>
              </a:rPr>
              <a:pPr/>
              <a:t>12</a:t>
            </a:fld>
            <a:endParaRPr lang="en-US">
              <a:solidFill>
                <a:srgbClr val="1F497D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 Evaluation Tool – Field Practical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24667" t="26000" r="24333" b="16222"/>
          <a:stretch/>
        </p:blipFill>
        <p:spPr>
          <a:xfrm>
            <a:off x="2005437" y="1508014"/>
            <a:ext cx="8181126" cy="521346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585155" y="1508014"/>
            <a:ext cx="771031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b="1" dirty="0" smtClean="0"/>
              <a:t>Competency Assessment of </a:t>
            </a:r>
            <a:r>
              <a:rPr lang="en-US" b="1" dirty="0"/>
              <a:t>Evaluator Performance – Facilitator Feedback</a:t>
            </a:r>
          </a:p>
        </p:txBody>
      </p:sp>
    </p:spTree>
    <p:extLst>
      <p:ext uri="{BB962C8B-B14F-4D97-AF65-F5344CB8AC3E}">
        <p14:creationId xmlns:p14="http://schemas.microsoft.com/office/powerpoint/2010/main" val="129318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82576"/>
            <a:ext cx="12191999" cy="1082675"/>
          </a:xfrm>
        </p:spPr>
        <p:txBody>
          <a:bodyPr/>
          <a:lstStyle/>
          <a:p>
            <a:pPr eaLnBrk="1" hangingPunct="1"/>
            <a:r>
              <a:rPr lang="en-US" dirty="0" smtClean="0"/>
              <a:t>Goal of the TOT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78541" y="1600200"/>
            <a:ext cx="10667999" cy="4438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en-US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 marL="0" indent="0" algn="ctr">
              <a:buNone/>
            </a:pP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To </a:t>
            </a:r>
            <a:r>
              <a:rPr lang="en-US" altLang="en-US" dirty="0">
                <a:ea typeface="Trebuchet MS" pitchFamily="34" charset="0"/>
                <a:cs typeface="Trebuchet MS" pitchFamily="34" charset="0"/>
              </a:rPr>
              <a:t>develop a </a:t>
            </a: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pool </a:t>
            </a:r>
            <a:r>
              <a:rPr lang="en-US" altLang="en-US" dirty="0">
                <a:ea typeface="Trebuchet MS" pitchFamily="34" charset="0"/>
                <a:cs typeface="Trebuchet MS" pitchFamily="34" charset="0"/>
              </a:rPr>
              <a:t>of </a:t>
            </a: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competent evaluators/trainers who will train more evaluators of HIV-RT personnel competency in support </a:t>
            </a:r>
            <a:r>
              <a:rPr lang="en-US" altLang="en-US" dirty="0">
                <a:ea typeface="Trebuchet MS" pitchFamily="34" charset="0"/>
                <a:cs typeface="Trebuchet MS" pitchFamily="34" charset="0"/>
              </a:rPr>
              <a:t>of the </a:t>
            </a:r>
            <a:r>
              <a:rPr lang="en-US" altLang="en-US" dirty="0" smtClean="0">
                <a:ea typeface="Trebuchet MS" pitchFamily="34" charset="0"/>
                <a:cs typeface="Trebuchet MS" pitchFamily="34" charset="0"/>
              </a:rPr>
              <a:t>MOH’s initiative to roll-out tester personnel certification, ensuring qualified, competent testers to perform HIV-RT</a:t>
            </a:r>
            <a:endParaRPr lang="en-US" dirty="0"/>
          </a:p>
          <a:p>
            <a:pPr eaLnBrk="1" hangingPunct="1">
              <a:buFontTx/>
              <a:buNone/>
            </a:pPr>
            <a:r>
              <a:rPr lang="en-US" sz="2400" dirty="0"/>
              <a:t> </a:t>
            </a:r>
          </a:p>
          <a:p>
            <a:pPr eaLnBrk="1" hangingPunct="1"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781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304801"/>
            <a:ext cx="12191999" cy="1082675"/>
          </a:xfrm>
        </p:spPr>
        <p:txBody>
          <a:bodyPr/>
          <a:lstStyle/>
          <a:p>
            <a:pPr eaLnBrk="1" hangingPunct="1"/>
            <a:r>
              <a:rPr lang="en-US" dirty="0" smtClean="0"/>
              <a:t>TOT </a:t>
            </a:r>
            <a:r>
              <a:rPr lang="en-US" dirty="0"/>
              <a:t>O</a:t>
            </a:r>
            <a:r>
              <a:rPr lang="en-US" dirty="0" smtClean="0"/>
              <a:t>bjectives 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599" y="1493838"/>
            <a:ext cx="11295529" cy="4906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Upon successful completion of this workshop, participants will be able to;</a:t>
            </a:r>
          </a:p>
          <a:p>
            <a:r>
              <a:rPr lang="en-US" sz="3000" dirty="0" smtClean="0"/>
              <a:t>Identify </a:t>
            </a:r>
            <a:r>
              <a:rPr lang="en-US" sz="3000" dirty="0"/>
              <a:t>attributes and </a:t>
            </a:r>
            <a:r>
              <a:rPr lang="en-US" sz="3000" dirty="0" smtClean="0"/>
              <a:t>competencies of an evaluator of HIV-RT personnel competency.</a:t>
            </a:r>
          </a:p>
          <a:p>
            <a:r>
              <a:rPr lang="en-US" sz="3000" dirty="0" smtClean="0"/>
              <a:t>Develop </a:t>
            </a:r>
            <a:r>
              <a:rPr lang="en-US" sz="3000" dirty="0"/>
              <a:t>an in-depth understanding of the </a:t>
            </a:r>
            <a:r>
              <a:rPr lang="en-US" sz="3000" dirty="0" smtClean="0"/>
              <a:t>tester personnel </a:t>
            </a:r>
            <a:r>
              <a:rPr lang="en-US" sz="3000" dirty="0"/>
              <a:t>competency assessment tools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Demonstrate the required skills/knowledge to perform effective tester personnel competency assessments.</a:t>
            </a:r>
          </a:p>
          <a:p>
            <a:r>
              <a:rPr lang="en-US" sz="3000" dirty="0"/>
              <a:t>Train others to successfully serve as evaluators of HIV-RT personnel </a:t>
            </a:r>
            <a:r>
              <a:rPr lang="en-US" sz="3000" dirty="0" smtClean="0"/>
              <a:t>competency.</a:t>
            </a:r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969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215148"/>
            <a:ext cx="12192000" cy="1600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What to Expect f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rom this TOT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99247" y="2156011"/>
            <a:ext cx="11259671" cy="4419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800" b="1" dirty="0">
                <a:ea typeface="ＭＳ Ｐゴシック" panose="020B0600070205080204" pitchFamily="34" charset="-128"/>
              </a:rPr>
              <a:t>This workshop will be:</a:t>
            </a:r>
          </a:p>
          <a:p>
            <a:pPr eaLnBrk="1" hangingPunct="1"/>
            <a:r>
              <a:rPr lang="en-US" altLang="en-US" sz="2800" b="1" dirty="0">
                <a:ea typeface="ＭＳ Ｐゴシック" panose="020B0600070205080204" pitchFamily="34" charset="-128"/>
              </a:rPr>
              <a:t>Prescriptive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 Provides activities/tasks/tools for you to use at your sites </a:t>
            </a:r>
          </a:p>
          <a:p>
            <a:pPr eaLnBrk="1" hangingPunct="1"/>
            <a:r>
              <a:rPr lang="en-US" altLang="en-US" sz="2800" b="1" dirty="0">
                <a:ea typeface="ＭＳ Ｐゴシック" panose="020B0600070205080204" pitchFamily="34" charset="-128"/>
              </a:rPr>
              <a:t>Interactive</a:t>
            </a:r>
          </a:p>
          <a:p>
            <a:pPr lvl="1"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An opportunity to discuss, interact, and share experiences with fellow  colleagues (i.e. learn from each other’</a:t>
            </a:r>
            <a:r>
              <a:rPr lang="en-US" altLang="ja-JP" dirty="0" smtClean="0">
                <a:ea typeface="ＭＳ Ｐゴシック" panose="020B0600070205080204" pitchFamily="34" charset="-128"/>
              </a:rPr>
              <a:t>s experiences)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18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82576"/>
            <a:ext cx="12191999" cy="1082675"/>
          </a:xfrm>
        </p:spPr>
        <p:txBody>
          <a:bodyPr/>
          <a:lstStyle/>
          <a:p>
            <a:pPr eaLnBrk="1" hangingPunct="1"/>
            <a:r>
              <a:rPr lang="en-US" dirty="0" smtClean="0"/>
              <a:t>TOT Agenda Overview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1506539"/>
            <a:ext cx="11506200" cy="4970461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b="1" dirty="0"/>
              <a:t>Day 1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endParaRPr lang="en-US" sz="2800" dirty="0"/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Pre-training written assessment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In-depth didactic and hands-on training with tester competency assessment tools and the role/expectations of an evaluator</a:t>
            </a:r>
          </a:p>
          <a:p>
            <a:pPr marL="457200" lvl="1" indent="0">
              <a:buNone/>
            </a:pPr>
            <a:endParaRPr lang="en-US" dirty="0" smtClean="0"/>
          </a:p>
          <a:p>
            <a:pPr eaLnBrk="1" hangingPunct="1"/>
            <a:r>
              <a:rPr lang="en-US" sz="2800" b="1" dirty="0" smtClean="0"/>
              <a:t>Days </a:t>
            </a:r>
            <a:r>
              <a:rPr lang="en-US" sz="2800" b="1" dirty="0"/>
              <a:t>2 &amp; 3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Practical examples and group work related to evaluator role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Field practical assessment sessions to cultivate and ensure successful assessment and observation practices 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Facilitator feedback and open discussions</a:t>
            </a:r>
          </a:p>
        </p:txBody>
      </p:sp>
    </p:spTree>
    <p:extLst>
      <p:ext uri="{BB962C8B-B14F-4D97-AF65-F5344CB8AC3E}">
        <p14:creationId xmlns:p14="http://schemas.microsoft.com/office/powerpoint/2010/main" val="299437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 Agenda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48640" y="1588771"/>
            <a:ext cx="10180319" cy="4525963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b="1" dirty="0"/>
              <a:t>Day </a:t>
            </a:r>
            <a:r>
              <a:rPr lang="en-US" sz="2800" b="1" dirty="0" smtClean="0"/>
              <a:t>4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/>
              <a:t>Post-training written assessment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/>
              <a:t>Preparation and group report backs on field practical sessions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/>
              <a:t>Facilitator feedback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/>
              <a:t>Open discussion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/>
              <a:t>Written examination administration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/>
              <a:t>Implementation strategy for roll-out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/>
              <a:t>Workshop evaluation</a:t>
            </a:r>
          </a:p>
          <a:p>
            <a:pPr eaLnBrk="1" hangingPunct="1"/>
            <a:r>
              <a:rPr lang="en-US" sz="2800" b="1" dirty="0" smtClean="0"/>
              <a:t>Day 5</a:t>
            </a:r>
            <a:endParaRPr lang="en-US" sz="2800" b="1" dirty="0"/>
          </a:p>
          <a:p>
            <a:pPr marL="800100" lvl="1" indent="-342900">
              <a:buFont typeface="Wingdings" pitchFamily="2" charset="2"/>
              <a:buChar char="ü"/>
            </a:pPr>
            <a:r>
              <a:rPr lang="en-US" dirty="0" smtClean="0"/>
              <a:t>Closing ceremony and certification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179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12192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Ground Rules / Expectations</a:t>
            </a:r>
          </a:p>
        </p:txBody>
      </p:sp>
      <p:pic>
        <p:nvPicPr>
          <p:cNvPr id="512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3011488"/>
            <a:ext cx="4057650" cy="1484312"/>
          </a:xfrm>
          <a:noFill/>
        </p:spPr>
      </p:pic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495801"/>
            <a:ext cx="405765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2133600" y="1752600"/>
            <a:ext cx="7924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>
                <a:latin typeface="Garamond" panose="02020404030301010803" pitchFamily="18" charset="0"/>
              </a:rPr>
              <a:t>Group decides the ground rules and their individual expectations for this workshop!</a:t>
            </a:r>
          </a:p>
        </p:txBody>
      </p:sp>
    </p:spTree>
    <p:extLst>
      <p:ext uri="{BB962C8B-B14F-4D97-AF65-F5344CB8AC3E}">
        <p14:creationId xmlns:p14="http://schemas.microsoft.com/office/powerpoint/2010/main" val="280135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12192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panose="020B0600070205080204" pitchFamily="34" charset="-128"/>
              </a:rPr>
              <a:t>Ground Rules / Expectations - Suggested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9871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Silence cell phones</a:t>
            </a:r>
          </a:p>
          <a:p>
            <a:r>
              <a:rPr lang="en-US" dirty="0"/>
              <a:t>Participate 100</a:t>
            </a:r>
            <a:r>
              <a:rPr lang="en-US" dirty="0" smtClean="0"/>
              <a:t>%</a:t>
            </a:r>
          </a:p>
          <a:p>
            <a:r>
              <a:rPr lang="en-US" dirty="0"/>
              <a:t>Respect each others’ thinking and value their </a:t>
            </a:r>
            <a:r>
              <a:rPr lang="en-US" dirty="0" smtClean="0"/>
              <a:t>contributions</a:t>
            </a:r>
          </a:p>
          <a:p>
            <a:r>
              <a:rPr lang="en-US" dirty="0"/>
              <a:t>Show up and CHOOSE to be </a:t>
            </a:r>
            <a:r>
              <a:rPr lang="en-US" dirty="0" smtClean="0"/>
              <a:t>present</a:t>
            </a:r>
          </a:p>
          <a:p>
            <a:r>
              <a:rPr lang="en-US" dirty="0"/>
              <a:t>Staying on schedule is everyone’s responsibility; honor time </a:t>
            </a:r>
            <a:r>
              <a:rPr lang="en-US" dirty="0" smtClean="0"/>
              <a:t>limits</a:t>
            </a:r>
          </a:p>
          <a:p>
            <a:r>
              <a:rPr lang="en-US" dirty="0" smtClean="0"/>
              <a:t>With </a:t>
            </a:r>
            <a:r>
              <a:rPr lang="en-US" dirty="0"/>
              <a:t>transformation, expect </a:t>
            </a:r>
            <a:r>
              <a:rPr lang="en-US" dirty="0" smtClean="0"/>
              <a:t>anxiety</a:t>
            </a:r>
          </a:p>
          <a:p>
            <a:r>
              <a:rPr lang="en-US" dirty="0"/>
              <a:t>Stay open to new ways of doing </a:t>
            </a:r>
            <a:r>
              <a:rPr lang="en-US" dirty="0" smtClean="0"/>
              <a:t>things</a:t>
            </a:r>
          </a:p>
          <a:p>
            <a:r>
              <a:rPr lang="en-US" dirty="0"/>
              <a:t>Success depends on participation – share ideas, ask questions, draw others out</a:t>
            </a:r>
          </a:p>
        </p:txBody>
      </p:sp>
    </p:spTree>
    <p:extLst>
      <p:ext uri="{BB962C8B-B14F-4D97-AF65-F5344CB8AC3E}">
        <p14:creationId xmlns:p14="http://schemas.microsoft.com/office/powerpoint/2010/main" val="33889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Agenda Schedule - Housekeeping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74320" y="1491727"/>
            <a:ext cx="11128786" cy="4724400"/>
          </a:xfrm>
        </p:spPr>
        <p:txBody>
          <a:bodyPr>
            <a:normAutofit fontScale="92500" lnSpcReduction="10000"/>
          </a:bodyPr>
          <a:lstStyle/>
          <a:p>
            <a:endParaRPr lang="en-US" altLang="en-US" sz="2400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Facilitators will present a topic followed by an activity which allows participants the opportunity to practice using the information in small / large groups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There will be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one </a:t>
            </a:r>
            <a:r>
              <a:rPr lang="en-US" altLang="en-US" dirty="0">
                <a:ea typeface="ＭＳ Ｐゴシック" panose="020B0600070205080204" pitchFamily="34" charset="-128"/>
              </a:rPr>
              <a:t>Tea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Break </a:t>
            </a:r>
            <a:r>
              <a:rPr lang="en-US" altLang="en-US" dirty="0">
                <a:ea typeface="ＭＳ Ｐゴシック" panose="020B0600070205080204" pitchFamily="34" charset="-128"/>
              </a:rPr>
              <a:t>and a Lunch Break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on Days 1 &amp; 4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There will be only one (heavy) Tea Break on Days 2 &amp; 3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There will be dedicated time for questions and comments each day  (Parking Lot)</a:t>
            </a:r>
          </a:p>
        </p:txBody>
      </p:sp>
    </p:spTree>
    <p:extLst>
      <p:ext uri="{BB962C8B-B14F-4D97-AF65-F5344CB8AC3E}">
        <p14:creationId xmlns:p14="http://schemas.microsoft.com/office/powerpoint/2010/main" val="190163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4772</TotalTime>
  <Words>829</Words>
  <Application>Microsoft Office PowerPoint</Application>
  <PresentationFormat>Widescreen</PresentationFormat>
  <Paragraphs>114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Garamond</vt:lpstr>
      <vt:lpstr>Trebuchet MS</vt:lpstr>
      <vt:lpstr>Wingdings</vt:lpstr>
      <vt:lpstr>1_Office Theme</vt:lpstr>
      <vt:lpstr>Evaluator of HIV-RT Personnel Competency TOT: Training Overview</vt:lpstr>
      <vt:lpstr>Goal of the TOT</vt:lpstr>
      <vt:lpstr>TOT Objectives </vt:lpstr>
      <vt:lpstr>What to Expect from this TOT</vt:lpstr>
      <vt:lpstr>TOT Agenda Overview</vt:lpstr>
      <vt:lpstr>TOT Agenda</vt:lpstr>
      <vt:lpstr>Ground Rules / Expectations</vt:lpstr>
      <vt:lpstr>Ground Rules / Expectations - Suggested</vt:lpstr>
      <vt:lpstr>Agenda Schedule - Housekeeping</vt:lpstr>
      <vt:lpstr>Evaluation Criteria for Participants</vt:lpstr>
      <vt:lpstr>Competency Levels for Participants</vt:lpstr>
      <vt:lpstr>Participant Evaluation Tool – Field Practical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Management HIV RT Certification Program Data</dc:title>
  <dc:creator>Kalou, Mireille B. (CDC/CGH/DGHT)</dc:creator>
  <cp:lastModifiedBy>Lee, Kemba (CDC/DDPHSIS/CGH/DGHT) (CTR)</cp:lastModifiedBy>
  <cp:revision>93</cp:revision>
  <dcterms:created xsi:type="dcterms:W3CDTF">2017-04-19T16:26:43Z</dcterms:created>
  <dcterms:modified xsi:type="dcterms:W3CDTF">2019-01-19T15:20:01Z</dcterms:modified>
</cp:coreProperties>
</file>